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84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04BB1-58DB-4376-950B-69EFCBB7620B}" type="datetimeFigureOut">
              <a:rPr lang="es-ES_tradnl"/>
              <a:pPr>
                <a:defRPr/>
              </a:pPr>
              <a:t>24/11/2012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68565-EBC9-4AD1-BCB9-261187938ACC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72A83-71DC-48B9-AFAC-FB4963E9B7C2}" type="datetimeFigureOut">
              <a:rPr lang="es-ES_tradnl"/>
              <a:pPr>
                <a:defRPr/>
              </a:pPr>
              <a:t>24/11/2012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A4563-6AA2-4F59-9305-AE74AAEE774D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FFE92-153B-4928-AC92-FF6315EB55D9}" type="datetimeFigureOut">
              <a:rPr lang="es-ES_tradnl"/>
              <a:pPr>
                <a:defRPr/>
              </a:pPr>
              <a:t>24/11/2012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2BF81-9FDB-4042-B9BA-E4163DEF4581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C189B-684D-4E1A-95D2-94FE7A1E1FD4}" type="datetimeFigureOut">
              <a:rPr lang="es-ES_tradnl"/>
              <a:pPr>
                <a:defRPr/>
              </a:pPr>
              <a:t>24/11/2012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FA4FA-B1FB-4B11-B487-FD2467E1BD92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11C7F-C169-46C8-8F6E-8D6B67ABA0A2}" type="datetimeFigureOut">
              <a:rPr lang="es-ES_tradnl"/>
              <a:pPr>
                <a:defRPr/>
              </a:pPr>
              <a:t>24/11/2012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BF99B-81F6-41F7-B5CB-C9078C2E4113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C382F-8B86-46F2-966C-4F378BF031C9}" type="datetimeFigureOut">
              <a:rPr lang="es-ES_tradnl"/>
              <a:pPr>
                <a:defRPr/>
              </a:pPr>
              <a:t>24/11/2012</a:t>
            </a:fld>
            <a:endParaRPr lang="es-ES_tradnl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33B5B-8F11-4E46-9824-AD481BDD442E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D9A42-7182-4DE7-9BDB-E98563AC82CC}" type="datetimeFigureOut">
              <a:rPr lang="es-ES_tradnl"/>
              <a:pPr>
                <a:defRPr/>
              </a:pPr>
              <a:t>24/11/2012</a:t>
            </a:fld>
            <a:endParaRPr lang="es-ES_tradnl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8EEB2-43F2-4F9F-AD06-67F4D7F0714F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BE35C-D626-4CDA-A557-903095EBAF0E}" type="datetimeFigureOut">
              <a:rPr lang="es-ES_tradnl"/>
              <a:pPr>
                <a:defRPr/>
              </a:pPr>
              <a:t>24/11/2012</a:t>
            </a:fld>
            <a:endParaRPr lang="es-ES_tradnl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21F05-AACC-4E1D-8651-0F7A436A0C77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EAAF7-D308-41DE-97A6-9A14050D7439}" type="datetimeFigureOut">
              <a:rPr lang="es-ES_tradnl"/>
              <a:pPr>
                <a:defRPr/>
              </a:pPr>
              <a:t>24/11/2012</a:t>
            </a:fld>
            <a:endParaRPr lang="es-ES_tradnl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EC71B-0FB8-49DD-A707-406612C0CED9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6524E-1802-41C4-A4D8-75A4EA753421}" type="datetimeFigureOut">
              <a:rPr lang="es-ES_tradnl"/>
              <a:pPr>
                <a:defRPr/>
              </a:pPr>
              <a:t>24/11/2012</a:t>
            </a:fld>
            <a:endParaRPr lang="es-ES_tradnl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D4012-B334-4B1B-BA15-B1B8746E4DD9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CB088-296B-4312-A567-A8D92F03A710}" type="datetimeFigureOut">
              <a:rPr lang="es-ES_tradnl"/>
              <a:pPr>
                <a:defRPr/>
              </a:pPr>
              <a:t>24/11/2012</a:t>
            </a:fld>
            <a:endParaRPr lang="es-ES_tradnl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03BCB-544E-4487-A9E6-AD3376E916D4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ES_tradnl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10A6E18-D5A6-406A-AA65-35458DBF001F}" type="datetimeFigureOut">
              <a:rPr lang="es-ES_tradnl"/>
              <a:pPr>
                <a:defRPr/>
              </a:pPr>
              <a:t>24/11/2012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3ACBAE0-75BC-4E56-BA32-8093C6BD686F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salesianosbilbao.es/wp-content/uploads/2011/10/papafe.jpg"/>
          <p:cNvPicPr>
            <a:picLocks noChangeAspect="1" noChangeArrowheads="1"/>
          </p:cNvPicPr>
          <p:nvPr/>
        </p:nvPicPr>
        <p:blipFill>
          <a:blip r:embed="rId2" cstate="print"/>
          <a:srcRect l="6676" r="35275" b="18230"/>
          <a:stretch>
            <a:fillRect/>
          </a:stretch>
        </p:blipFill>
        <p:spPr bwMode="auto">
          <a:xfrm>
            <a:off x="0" y="-674688"/>
            <a:ext cx="9144000" cy="7753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2 CuadroTexto"/>
          <p:cNvSpPr txBox="1">
            <a:spLocks noChangeArrowheads="1"/>
          </p:cNvSpPr>
          <p:nvPr/>
        </p:nvSpPr>
        <p:spPr bwMode="auto">
          <a:xfrm>
            <a:off x="0" y="0"/>
            <a:ext cx="5940425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_tradnl" sz="6600" b="1" u="sng">
                <a:solidFill>
                  <a:schemeClr val="bg1"/>
                </a:solidFill>
                <a:latin typeface="Calibri" pitchFamily="34" charset="0"/>
              </a:rPr>
              <a:t>Año de la Fe</a:t>
            </a:r>
            <a:r>
              <a:rPr lang="es-ES_tradnl" sz="6600" b="1">
                <a:solidFill>
                  <a:schemeClr val="bg1"/>
                </a:solidFill>
                <a:latin typeface="Calibri" pitchFamily="34" charset="0"/>
              </a:rPr>
              <a:t>:</a:t>
            </a:r>
          </a:p>
          <a:p>
            <a:pPr algn="ctr"/>
            <a:r>
              <a:rPr lang="es-ES_tradnl" sz="4400">
                <a:solidFill>
                  <a:schemeClr val="bg1"/>
                </a:solidFill>
                <a:latin typeface="Calibri" pitchFamily="34" charset="0"/>
              </a:rPr>
              <a:t>Del 11 octubre 2012  </a:t>
            </a:r>
          </a:p>
          <a:p>
            <a:pPr algn="ctr"/>
            <a:r>
              <a:rPr lang="es-ES_tradnl" sz="4400">
                <a:solidFill>
                  <a:schemeClr val="bg1"/>
                </a:solidFill>
                <a:latin typeface="Calibri" pitchFamily="34" charset="0"/>
              </a:rPr>
              <a:t> al 24 noviembre 2013</a:t>
            </a:r>
          </a:p>
        </p:txBody>
      </p:sp>
      <p:sp>
        <p:nvSpPr>
          <p:cNvPr id="2052" name="3 CuadroTexto"/>
          <p:cNvSpPr txBox="1">
            <a:spLocks noChangeArrowheads="1"/>
          </p:cNvSpPr>
          <p:nvPr/>
        </p:nvSpPr>
        <p:spPr bwMode="auto">
          <a:xfrm>
            <a:off x="323850" y="4941888"/>
            <a:ext cx="511175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_tradnl" sz="5400">
                <a:solidFill>
                  <a:schemeClr val="bg1"/>
                </a:solidFill>
                <a:latin typeface="Calibri" pitchFamily="34" charset="0"/>
              </a:rPr>
              <a:t>Redescubrir la alegría de creer</a:t>
            </a:r>
          </a:p>
        </p:txBody>
      </p:sp>
    </p:spTree>
  </p:cSld>
  <p:clrMapOvr>
    <a:masterClrMapping/>
  </p:clrMapOvr>
  <p:transition advTm="7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salesianosbilbao.es/wp-content/uploads/2011/10/papafe.jpg"/>
          <p:cNvPicPr>
            <a:picLocks noChangeAspect="1" noChangeArrowheads="1"/>
          </p:cNvPicPr>
          <p:nvPr/>
        </p:nvPicPr>
        <p:blipFill>
          <a:blip r:embed="rId2" cstate="print"/>
          <a:srcRect l="6676" r="35275" b="18230"/>
          <a:stretch>
            <a:fillRect/>
          </a:stretch>
        </p:blipFill>
        <p:spPr bwMode="auto">
          <a:xfrm>
            <a:off x="0" y="-674688"/>
            <a:ext cx="9144000" cy="7753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2 CuadroTexto"/>
          <p:cNvSpPr txBox="1">
            <a:spLocks noChangeArrowheads="1"/>
          </p:cNvSpPr>
          <p:nvPr/>
        </p:nvSpPr>
        <p:spPr bwMode="auto">
          <a:xfrm>
            <a:off x="0" y="0"/>
            <a:ext cx="5940425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_tradnl" sz="6600" b="1" u="sng">
                <a:solidFill>
                  <a:schemeClr val="bg1"/>
                </a:solidFill>
                <a:latin typeface="Calibri" pitchFamily="34" charset="0"/>
              </a:rPr>
              <a:t>Año de la Fe</a:t>
            </a:r>
            <a:r>
              <a:rPr lang="es-ES_tradnl" sz="6600" b="1">
                <a:solidFill>
                  <a:schemeClr val="bg1"/>
                </a:solidFill>
                <a:latin typeface="Calibri" pitchFamily="34" charset="0"/>
              </a:rPr>
              <a:t>:</a:t>
            </a:r>
          </a:p>
          <a:p>
            <a:pPr algn="ctr"/>
            <a:r>
              <a:rPr lang="es-ES_tradnl" sz="4400">
                <a:solidFill>
                  <a:schemeClr val="bg1"/>
                </a:solidFill>
                <a:latin typeface="Calibri" pitchFamily="34" charset="0"/>
              </a:rPr>
              <a:t>Del 11 octubre 2012  </a:t>
            </a:r>
          </a:p>
          <a:p>
            <a:pPr algn="ctr"/>
            <a:r>
              <a:rPr lang="es-ES_tradnl" sz="4400">
                <a:solidFill>
                  <a:schemeClr val="bg1"/>
                </a:solidFill>
                <a:latin typeface="Calibri" pitchFamily="34" charset="0"/>
              </a:rPr>
              <a:t> al 24 noviembre 2013</a:t>
            </a:r>
          </a:p>
        </p:txBody>
      </p:sp>
      <p:sp>
        <p:nvSpPr>
          <p:cNvPr id="11268" name="3 CuadroTexto"/>
          <p:cNvSpPr txBox="1">
            <a:spLocks noChangeArrowheads="1"/>
          </p:cNvSpPr>
          <p:nvPr/>
        </p:nvSpPr>
        <p:spPr bwMode="auto">
          <a:xfrm>
            <a:off x="323850" y="4941888"/>
            <a:ext cx="511175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_tradnl" sz="5400">
                <a:solidFill>
                  <a:schemeClr val="bg1"/>
                </a:solidFill>
                <a:latin typeface="Calibri" pitchFamily="34" charset="0"/>
              </a:rPr>
              <a:t>Redescubrir la alegría de creer</a:t>
            </a:r>
          </a:p>
        </p:txBody>
      </p:sp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parroquiatorrelodones.com/wp-content/uploads/2008/12/roma-verano-sinf2008-1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260350"/>
            <a:ext cx="6842125" cy="513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75" name="4 CuadroTexto"/>
          <p:cNvSpPr txBox="1">
            <a:spLocks noChangeArrowheads="1"/>
          </p:cNvSpPr>
          <p:nvPr/>
        </p:nvSpPr>
        <p:spPr bwMode="auto">
          <a:xfrm>
            <a:off x="0" y="5373688"/>
            <a:ext cx="914400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_tradnl" sz="3200">
                <a:solidFill>
                  <a:srgbClr val="002060"/>
                </a:solidFill>
                <a:latin typeface="Calibri" pitchFamily="34" charset="0"/>
              </a:rPr>
              <a:t>Catequesis del Papa </a:t>
            </a:r>
          </a:p>
          <a:p>
            <a:pPr algn="ctr"/>
            <a:r>
              <a:rPr lang="es-ES_tradnl" sz="3200">
                <a:solidFill>
                  <a:srgbClr val="002060"/>
                </a:solidFill>
                <a:latin typeface="Calibri" pitchFamily="34" charset="0"/>
              </a:rPr>
              <a:t>Audiencia General miércoles 31 octubre 2012</a:t>
            </a:r>
          </a:p>
          <a:p>
            <a:pPr algn="ctr"/>
            <a:endParaRPr lang="es-ES_tradnl" sz="320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endParaRPr lang="es-ES_tradnl" sz="3200">
              <a:solidFill>
                <a:srgbClr val="00206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2.bp.blogspot.com/-YK8VoKehK0c/TdqO7jZA-iI/AAAAAAAAABI/zoSK5jp8UV0/s1600/pap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333375"/>
            <a:ext cx="7092950" cy="4967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99" name="2 CuadroTexto"/>
          <p:cNvSpPr txBox="1">
            <a:spLocks noChangeArrowheads="1"/>
          </p:cNvSpPr>
          <p:nvPr/>
        </p:nvSpPr>
        <p:spPr bwMode="auto">
          <a:xfrm>
            <a:off x="0" y="5445125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_tradnl" sz="3600">
                <a:solidFill>
                  <a:srgbClr val="002060"/>
                </a:solidFill>
                <a:latin typeface="Calibri" pitchFamily="34" charset="0"/>
              </a:rPr>
              <a:t>La fe se vive en la Iglesia</a:t>
            </a:r>
          </a:p>
        </p:txBody>
      </p:sp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3924300" y="333375"/>
            <a:ext cx="521970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ES" sz="3200" dirty="0">
                <a:solidFill>
                  <a:srgbClr val="002060"/>
                </a:solidFill>
                <a:latin typeface="+mj-lt"/>
              </a:rPr>
              <a:t>¿La fe tiene solo un carácter personal, individual? </a:t>
            </a:r>
          </a:p>
          <a:p>
            <a:pPr>
              <a:defRPr/>
            </a:pPr>
            <a:r>
              <a:rPr lang="es-ES" sz="3200" dirty="0">
                <a:solidFill>
                  <a:srgbClr val="002060"/>
                </a:solidFill>
                <a:latin typeface="+mj-lt"/>
              </a:rPr>
              <a:t>¿Solo me interesa a mi como persona?</a:t>
            </a:r>
          </a:p>
          <a:p>
            <a:pPr>
              <a:defRPr/>
            </a:pPr>
            <a:r>
              <a:rPr lang="es-ES" sz="3200" dirty="0">
                <a:solidFill>
                  <a:srgbClr val="002060"/>
                </a:solidFill>
                <a:latin typeface="+mj-lt"/>
              </a:rPr>
              <a:t> ¿Vivo mi fe yo solo?</a:t>
            </a:r>
          </a:p>
          <a:p>
            <a:pPr>
              <a:defRPr/>
            </a:pPr>
            <a:r>
              <a:rPr lang="es-ES" sz="3200" dirty="0">
                <a:solidFill>
                  <a:srgbClr val="002060"/>
                </a:solidFill>
                <a:latin typeface="+mj-lt"/>
              </a:rPr>
              <a:t>El acto de fe marca una conversión personal: es mi vida la que da un giro. </a:t>
            </a:r>
          </a:p>
          <a:p>
            <a:pPr>
              <a:defRPr/>
            </a:pPr>
            <a:r>
              <a:rPr lang="es-ES" sz="3200" dirty="0">
                <a:solidFill>
                  <a:srgbClr val="002060"/>
                </a:solidFill>
                <a:latin typeface="+mn-lt"/>
              </a:rPr>
              <a:t>Pero este creer no es el resultado de mi reflexión solitaria, sino de una comunicación con Jesús.</a:t>
            </a:r>
          </a:p>
        </p:txBody>
      </p:sp>
      <p:pic>
        <p:nvPicPr>
          <p:cNvPr id="7170" name="Picture 2" descr="http://www.shoshan.cl/images/3d/variadas/m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620713"/>
            <a:ext cx="3502025" cy="5472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>
            <a:spLocks noChangeArrowheads="1"/>
          </p:cNvSpPr>
          <p:nvPr/>
        </p:nvSpPr>
        <p:spPr bwMode="auto">
          <a:xfrm>
            <a:off x="3995738" y="620713"/>
            <a:ext cx="5148262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ES" sz="3200" dirty="0">
                <a:solidFill>
                  <a:srgbClr val="002060"/>
                </a:solidFill>
                <a:latin typeface="+mj-lt"/>
              </a:rPr>
              <a:t> No puedo construir mi fe personal en un diálogo privado con Jesús, porque la fe me ha sido dada por Dios a través de una comunidad de creyentes que es la Iglesia. </a:t>
            </a:r>
          </a:p>
          <a:p>
            <a:pPr>
              <a:defRPr/>
            </a:pPr>
            <a:r>
              <a:rPr lang="es-ES" sz="3200" dirty="0">
                <a:solidFill>
                  <a:srgbClr val="002060"/>
                </a:solidFill>
                <a:latin typeface="+mj-lt"/>
              </a:rPr>
              <a:t>Por tanto me inserta en una comunidad de creyentes.</a:t>
            </a:r>
          </a:p>
          <a:p>
            <a:pPr>
              <a:defRPr/>
            </a:pPr>
            <a:r>
              <a:rPr lang="es-ES" sz="3200" dirty="0">
                <a:solidFill>
                  <a:srgbClr val="002060"/>
                </a:solidFill>
                <a:latin typeface="+mj-lt"/>
              </a:rPr>
              <a:t>Nuestra fe es verdaderamente personal solo si es a la vez comunitaria.</a:t>
            </a:r>
            <a:endParaRPr lang="es-ES_tradnl" sz="32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6146" name="Picture 2" descr="http://4.bp.blogspot.com/_rAvGLTAlCP0/R6MvTMVSe4I/AAAAAAAAAm4/BpKuU-AIghs/s400/SomosIgles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620713"/>
            <a:ext cx="3549650" cy="5040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>
            <a:spLocks noChangeArrowheads="1"/>
          </p:cNvSpPr>
          <p:nvPr/>
        </p:nvSpPr>
        <p:spPr bwMode="auto">
          <a:xfrm>
            <a:off x="3779838" y="620713"/>
            <a:ext cx="5184775" cy="565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ES" sz="3200" dirty="0">
                <a:solidFill>
                  <a:srgbClr val="002060"/>
                </a:solidFill>
                <a:latin typeface="+mn-lt"/>
              </a:rPr>
              <a:t>El domingo en la misa, rezando el Credo, confesamos comunitariamente la única fe de la Iglesia. </a:t>
            </a:r>
          </a:p>
          <a:p>
            <a:pPr>
              <a:defRPr/>
            </a:pPr>
            <a:r>
              <a:rPr lang="es-ES" sz="3200" dirty="0">
                <a:solidFill>
                  <a:srgbClr val="002060"/>
                </a:solidFill>
                <a:latin typeface="+mn-lt"/>
              </a:rPr>
              <a:t>La fe de la Iglesia precede, engendra, conduce y alimenta nuestra fe.</a:t>
            </a:r>
          </a:p>
          <a:p>
            <a:pPr>
              <a:defRPr/>
            </a:pPr>
            <a:r>
              <a:rPr lang="es-ES" sz="3200" dirty="0">
                <a:solidFill>
                  <a:srgbClr val="002060"/>
                </a:solidFill>
                <a:latin typeface="+mn-lt"/>
              </a:rPr>
              <a:t>La Iglesia, desde el principio, es el lugar de la fe, el lugar de transmisión de la fe.</a:t>
            </a:r>
          </a:p>
          <a:p>
            <a:pPr>
              <a:defRPr/>
            </a:pPr>
            <a:endParaRPr lang="es-ES_tradnl" sz="32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122" name="Picture 2" descr="http://luisexto.blogia.com/upload/20110222234551-la-iglesia-35210551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557338"/>
            <a:ext cx="3354388" cy="3006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>
            <a:spLocks noChangeArrowheads="1"/>
          </p:cNvSpPr>
          <p:nvPr/>
        </p:nvSpPr>
        <p:spPr bwMode="auto">
          <a:xfrm>
            <a:off x="3635375" y="333375"/>
            <a:ext cx="5508625" cy="649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ES" sz="3200" dirty="0">
                <a:solidFill>
                  <a:srgbClr val="002060"/>
                </a:solidFill>
                <a:latin typeface="+mn-lt"/>
              </a:rPr>
              <a:t>Hay una cadena ininterrumpida de la vida de la Iglesia, de la proclamación de la Palabra de Dios que llega hasta nosotros y que llamamos Tradición. Ésta nos da la seguridad de que lo que creemos es el mensaje original de Cristo.</a:t>
            </a:r>
          </a:p>
          <a:p>
            <a:pPr>
              <a:defRPr/>
            </a:pPr>
            <a:r>
              <a:rPr lang="es-ES" sz="3200" dirty="0">
                <a:solidFill>
                  <a:srgbClr val="002060"/>
                </a:solidFill>
                <a:latin typeface="+mj-lt"/>
              </a:rPr>
              <a:t>El núcleo del anuncio es el acontecimiento de la Muerte y Resurrección del Señor, de donde brota toda la herencia de la fe.</a:t>
            </a:r>
            <a:endParaRPr lang="es-ES_tradnl" sz="32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4098" name="Picture 2" descr="http://2.bp.blogspot.com/-vz-NnNfdyvA/T4r_JJ4gPnI/AAAAAAAAB8g/xv7frK2-tmg/s1600/todo+el+mundo+te+bus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557338"/>
            <a:ext cx="3209925" cy="3273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>
            <a:spLocks noChangeArrowheads="1"/>
          </p:cNvSpPr>
          <p:nvPr/>
        </p:nvSpPr>
        <p:spPr bwMode="auto">
          <a:xfrm>
            <a:off x="3924300" y="333375"/>
            <a:ext cx="5040313" cy="600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ES" sz="3200" dirty="0">
                <a:solidFill>
                  <a:srgbClr val="002060"/>
                </a:solidFill>
                <a:latin typeface="+mj-lt"/>
              </a:rPr>
              <a:t>Es en la comunidad eclesial donde la fe personal crece y madura.</a:t>
            </a:r>
          </a:p>
          <a:p>
            <a:pPr>
              <a:defRPr/>
            </a:pPr>
            <a:r>
              <a:rPr lang="es-ES" sz="3200" dirty="0">
                <a:solidFill>
                  <a:srgbClr val="002060"/>
                </a:solidFill>
                <a:latin typeface="+mn-lt"/>
              </a:rPr>
              <a:t>Un cristiano que se deja guiar y formar por la fe de la Iglesia, a pesar de sus debilidades, sus limitaciones y sus dificultades, se vuelve como una ventana abierta a la luz del Dios vivo, que recibe esta luz y la transmite al mundo.</a:t>
            </a:r>
            <a:endParaRPr lang="es-ES_tradnl" sz="32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074" name="Picture 2" descr="http://1.bp.blogspot.com/_P2_BTOEKiCQ/TCu9-mqJv8I/AAAAAAAAAN0/8PdSBtOsOUk/s1600/Pueblo+de+Dios.jpg"/>
          <p:cNvPicPr>
            <a:picLocks noChangeAspect="1" noChangeArrowheads="1"/>
          </p:cNvPicPr>
          <p:nvPr/>
        </p:nvPicPr>
        <p:blipFill>
          <a:blip r:embed="rId2" cstate="print"/>
          <a:srcRect l="4363" r="6389"/>
          <a:stretch>
            <a:fillRect/>
          </a:stretch>
        </p:blipFill>
        <p:spPr bwMode="auto">
          <a:xfrm>
            <a:off x="179388" y="1268413"/>
            <a:ext cx="3671887" cy="3508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>
            <a:spLocks noChangeArrowheads="1"/>
          </p:cNvSpPr>
          <p:nvPr/>
        </p:nvSpPr>
        <p:spPr bwMode="auto">
          <a:xfrm>
            <a:off x="3995738" y="188913"/>
            <a:ext cx="5148262" cy="649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ES" sz="3200" dirty="0">
                <a:solidFill>
                  <a:srgbClr val="002060"/>
                </a:solidFill>
                <a:latin typeface="+mj-lt"/>
              </a:rPr>
              <a:t>La tendencia a relegar la fe al ámbito privado contradice por tanto su propia naturaleza. </a:t>
            </a:r>
          </a:p>
          <a:p>
            <a:pPr>
              <a:defRPr/>
            </a:pPr>
            <a:r>
              <a:rPr lang="es-ES" sz="3200" dirty="0">
                <a:solidFill>
                  <a:srgbClr val="002060"/>
                </a:solidFill>
                <a:latin typeface="+mj-lt"/>
              </a:rPr>
              <a:t>Tenemos necesidad de la Iglesia para confirmar nuestra fe y para experimentar los dones de Dios.</a:t>
            </a:r>
          </a:p>
          <a:p>
            <a:pPr>
              <a:defRPr/>
            </a:pPr>
            <a:r>
              <a:rPr lang="es-ES" sz="3200" dirty="0">
                <a:solidFill>
                  <a:srgbClr val="002060"/>
                </a:solidFill>
                <a:latin typeface="+mn-lt"/>
              </a:rPr>
              <a:t>La fe nos llama a ser Pueblo de Dios, a ser Iglesia, portadores del amor y de la comunión de Dios para toda la humanidad.</a:t>
            </a:r>
            <a:endParaRPr lang="es-ES_tradnl" sz="32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2050" name="Picture 2" descr="http://www.ciudadredonda.org/admin/upload/Image/america/MuralCocleci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196975"/>
            <a:ext cx="3263900" cy="3960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427</Words>
  <Application>Microsoft Office PowerPoint</Application>
  <PresentationFormat>Presentación en pantalla (4:3)</PresentationFormat>
  <Paragraphs>29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3" baseType="lpstr">
      <vt:lpstr>Arial</vt:lpstr>
      <vt:lpstr>Calibri</vt:lpstr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pc</dc:creator>
  <cp:lastModifiedBy>PASTORAL</cp:lastModifiedBy>
  <cp:revision>17</cp:revision>
  <dcterms:created xsi:type="dcterms:W3CDTF">2012-10-27T16:14:53Z</dcterms:created>
  <dcterms:modified xsi:type="dcterms:W3CDTF">2012-11-24T20:15:26Z</dcterms:modified>
</cp:coreProperties>
</file>